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57"/>
  </p:notesMasterIdLst>
  <p:handoutMasterIdLst>
    <p:handoutMasterId r:id="rId58"/>
  </p:handoutMasterIdLst>
  <p:sldIdLst>
    <p:sldId id="274" r:id="rId4"/>
    <p:sldId id="441" r:id="rId5"/>
    <p:sldId id="442" r:id="rId6"/>
    <p:sldId id="443" r:id="rId7"/>
    <p:sldId id="444" r:id="rId8"/>
    <p:sldId id="445" r:id="rId9"/>
    <p:sldId id="559" r:id="rId10"/>
    <p:sldId id="447" r:id="rId11"/>
    <p:sldId id="449" r:id="rId12"/>
    <p:sldId id="488" r:id="rId13"/>
    <p:sldId id="487" r:id="rId14"/>
    <p:sldId id="451" r:id="rId15"/>
    <p:sldId id="452" r:id="rId16"/>
    <p:sldId id="453" r:id="rId17"/>
    <p:sldId id="454" r:id="rId18"/>
    <p:sldId id="456" r:id="rId19"/>
    <p:sldId id="457" r:id="rId20"/>
    <p:sldId id="490" r:id="rId21"/>
    <p:sldId id="489" r:id="rId22"/>
    <p:sldId id="459" r:id="rId23"/>
    <p:sldId id="491" r:id="rId24"/>
    <p:sldId id="460" r:id="rId25"/>
    <p:sldId id="492" r:id="rId26"/>
    <p:sldId id="493" r:id="rId27"/>
    <p:sldId id="462" r:id="rId28"/>
    <p:sldId id="560" r:id="rId29"/>
    <p:sldId id="494" r:id="rId30"/>
    <p:sldId id="495" r:id="rId31"/>
    <p:sldId id="496" r:id="rId32"/>
    <p:sldId id="497" r:id="rId33"/>
    <p:sldId id="547" r:id="rId34"/>
    <p:sldId id="546" r:id="rId35"/>
    <p:sldId id="499" r:id="rId36"/>
    <p:sldId id="549" r:id="rId37"/>
    <p:sldId id="551" r:id="rId38"/>
    <p:sldId id="548" r:id="rId39"/>
    <p:sldId id="465" r:id="rId40"/>
    <p:sldId id="500" r:id="rId41"/>
    <p:sldId id="502" r:id="rId42"/>
    <p:sldId id="503" r:id="rId43"/>
    <p:sldId id="504" r:id="rId44"/>
    <p:sldId id="505" r:id="rId45"/>
    <p:sldId id="561" r:id="rId46"/>
    <p:sldId id="562" r:id="rId47"/>
    <p:sldId id="563" r:id="rId48"/>
    <p:sldId id="564" r:id="rId49"/>
    <p:sldId id="565" r:id="rId50"/>
    <p:sldId id="566" r:id="rId51"/>
    <p:sldId id="567" r:id="rId52"/>
    <p:sldId id="545" r:id="rId53"/>
    <p:sldId id="568" r:id="rId54"/>
    <p:sldId id="439" r:id="rId55"/>
    <p:sldId id="569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603A14"/>
    <a:srgbClr val="F8DC9E"/>
    <a:srgbClr val="EE792A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1" autoAdjust="0"/>
    <p:restoredTop sz="99410" autoAdjust="0"/>
  </p:normalViewPr>
  <p:slideViewPr>
    <p:cSldViewPr>
      <p:cViewPr varScale="1">
        <p:scale>
          <a:sx n="71" d="100"/>
          <a:sy n="71" d="100"/>
        </p:scale>
        <p:origin x="-260" y="-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12/17/2015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97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6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4E88C-98D7-45F1-9AD5-F0E8B4497201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1178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67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479A0-BDBE-4071-837B-4A4AD4FDA879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774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87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858A0-FBDC-4166-BF45-231080A817FE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581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9C514-A489-449D-B8EC-00631DF43C54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62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9C66E-5DDF-442F-824E-812718AA564C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53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DC70C-8DB9-422C-9342-7FF19081608B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028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E976E-4A6E-47DD-94F4-B83863275282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567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A0E73-83D6-4C48-9C95-D4583FB2310E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549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134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061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8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73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00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173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50" name="Title 1"/>
          <p:cNvSpPr txBox="1">
            <a:spLocks/>
          </p:cNvSpPr>
          <p:nvPr/>
        </p:nvSpPr>
        <p:spPr>
          <a:xfrm>
            <a:off x="3275012" y="821708"/>
            <a:ext cx="8305800" cy="106413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3275012" y="1964708"/>
            <a:ext cx="8305800" cy="12986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Reusable </a:t>
            </a:r>
            <a:r>
              <a:rPr lang="en-US" dirty="0" smtClean="0"/>
              <a:t>Parts of Code</a:t>
            </a:r>
            <a:endParaRPr lang="en-US" dirty="0"/>
          </a:p>
        </p:txBody>
      </p:sp>
      <p:pic>
        <p:nvPicPr>
          <p:cNvPr id="2" name="Picture 4" descr="http://www.codeepic.com/wp-content/uploads/2014/02/js-function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828" y="4343400"/>
            <a:ext cx="5249984" cy="16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322717"/>
            <a:ext cx="2577618" cy="28287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380704" y="3259386"/>
            <a:ext cx="168124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function can be called from: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Any other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Itself (process known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276600"/>
            <a:ext cx="10514012" cy="30198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print()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console.log('printed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anotherPrint()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anotherPrint(); // recursion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561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9448800" cy="820600"/>
          </a:xfrm>
        </p:spPr>
        <p:txBody>
          <a:bodyPr/>
          <a:lstStyle/>
          <a:p>
            <a:r>
              <a:rPr lang="en-US" smtClean="0"/>
              <a:t>Declearing and Calling </a:t>
            </a:r>
            <a:r>
              <a:rPr lang="en-US"/>
              <a:t>Functions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pic>
        <p:nvPicPr>
          <p:cNvPr id="5" name="Picture 2" descr="http://getbutterfly.com/wp-content/uploads/2012/03/javascript-global-vari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10" y="1143000"/>
            <a:ext cx="4648200" cy="3486150"/>
          </a:xfrm>
          <a:prstGeom prst="roundRect">
            <a:avLst>
              <a:gd name="adj" fmla="val 5697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99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0012" y="4767366"/>
            <a:ext cx="8938472" cy="820600"/>
          </a:xfrm>
        </p:spPr>
        <p:txBody>
          <a:bodyPr/>
          <a:lstStyle/>
          <a:p>
            <a:r>
              <a:rPr lang="en-US" dirty="0"/>
              <a:t>Functions with Parameters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65212" y="5605566"/>
            <a:ext cx="9906000" cy="71903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Parameters and Returning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Function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3" y="1056190"/>
            <a:ext cx="3960110" cy="3409020"/>
          </a:xfrm>
          <a:prstGeom prst="roundRect">
            <a:avLst>
              <a:gd name="adj" fmla="val 6641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51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pass information to a function, you can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 </a:t>
            </a:r>
            <a:r>
              <a:rPr lang="en-US" dirty="0"/>
              <a:t>accept input </a:t>
            </a:r>
            <a:r>
              <a:rPr lang="en-US" dirty="0" smtClean="0"/>
              <a:t>data in the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parameter </a:t>
            </a:r>
            <a:r>
              <a:rPr lang="en-US" dirty="0" smtClean="0"/>
              <a:t>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</a:t>
            </a:r>
            <a:r>
              <a:rPr lang="en-US" dirty="0"/>
              <a:t> input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</a:t>
            </a:r>
            <a:r>
              <a:rPr lang="en-US" dirty="0"/>
              <a:t>are assigned to particular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</a:t>
            </a:r>
            <a:r>
              <a:rPr lang="en-US" dirty="0" smtClean="0"/>
              <a:t>(called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 smtClean="0"/>
              <a:t>") when </a:t>
            </a:r>
            <a:r>
              <a:rPr lang="en-US" dirty="0"/>
              <a:t>the function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Parameters can change the function </a:t>
            </a:r>
            <a:r>
              <a:rPr lang="en-US" dirty="0" smtClean="0"/>
              <a:t>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Depending </a:t>
            </a:r>
            <a:r>
              <a:rPr lang="en-US" dirty="0"/>
              <a:t>on the passed </a:t>
            </a:r>
            <a:r>
              <a:rPr lang="en-US" dirty="0" smtClean="0"/>
              <a:t>values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Parameters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948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Function’s behavior depends on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 </a:t>
            </a:r>
          </a:p>
          <a:p>
            <a:r>
              <a:rPr lang="en-US" dirty="0"/>
              <a:t>Parameters can be of any type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2800" dirty="0"/>
              <a:t>, etc</a:t>
            </a:r>
            <a:r>
              <a:rPr lang="en-US" sz="2800" dirty="0" smtClean="0"/>
              <a:t>.</a:t>
            </a:r>
            <a:endParaRPr lang="en-US" sz="2800" dirty="0"/>
          </a:p>
          <a:p>
            <a:pPr lvl="1"/>
            <a:r>
              <a:rPr lang="en-US" sz="2800" dirty="0"/>
              <a:t>Even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dirty="0" smtClean="0">
                <a:latin typeface="Consolas" pitchFamily="49" charset="0"/>
                <a:cs typeface="Consolas" pitchFamily="49" charset="0"/>
              </a:rPr>
              <a:t>(callbacks)</a:t>
            </a:r>
            <a:endParaRPr lang="en-US" sz="28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Defining and Using </a:t>
            </a:r>
            <a:r>
              <a:rPr lang="en-US" smtClean="0"/>
              <a:t>Function </a:t>
            </a:r>
            <a:r>
              <a:rPr lang="en-US"/>
              <a:t>Parameters</a:t>
            </a:r>
            <a:endParaRPr lang="bg-B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3962400"/>
            <a:ext cx="8305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printMax(number1, number2)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max = number1;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(number2 &gt; number1)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max = number2;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console.log('Maximal number: ' + max);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26" y="4029968"/>
            <a:ext cx="1427986" cy="205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26" y="1511739"/>
            <a:ext cx="1427986" cy="198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1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Calling </a:t>
            </a:r>
            <a:r>
              <a:rPr lang="en-US" smtClean="0"/>
              <a:t>Functions with </a:t>
            </a:r>
            <a:r>
              <a:rPr lang="en-US"/>
              <a:t>Parameters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a function </a:t>
            </a:r>
            <a:r>
              <a:rPr lang="en-US" dirty="0"/>
              <a:t>and pass values to its parameters: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Use the function’s </a:t>
            </a:r>
            <a:r>
              <a:rPr lang="en-US" dirty="0" smtClean="0"/>
              <a:t>name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Followed </a:t>
            </a:r>
            <a:r>
              <a:rPr lang="en-US" dirty="0"/>
              <a:t>by a list of expressions for each </a:t>
            </a:r>
            <a:r>
              <a:rPr lang="en-US" dirty="0" smtClean="0"/>
              <a:t>parameter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Examples:</a:t>
            </a:r>
            <a:endParaRPr lang="bg-BG" dirty="0"/>
          </a:p>
          <a:p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8012" y="36576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printMax(-5, -10);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printMax(100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200);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printMax(oldQuantity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1.5, quantity * 2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Passing missing arguments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results in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myFunction = function f(x) { return x;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console.log(myFunction()); // Logs undefined</a:t>
            </a:r>
          </a:p>
        </p:txBody>
      </p:sp>
      <p:pic>
        <p:nvPicPr>
          <p:cNvPr id="9" name="Picture 1" descr="C:\Trash\cran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837296" y="3505200"/>
            <a:ext cx="2381250" cy="158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1446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446212" y="447097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Function Parameters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b="1" smtClean="0"/>
              <a:t>Live</a:t>
            </a:r>
            <a:r>
              <a:rPr lang="en-US" smtClean="0"/>
              <a:t> Demo</a:t>
            </a:r>
            <a:endParaRPr lang="bg-BG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1" y="1710176"/>
            <a:ext cx="5954713" cy="2362200"/>
          </a:xfrm>
          <a:prstGeom prst="roundRect">
            <a:avLst>
              <a:gd name="adj" fmla="val 280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28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a Triangle – Example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590" y="1151121"/>
            <a:ext cx="11347622" cy="557035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Creating a program for printing triangles as shown below: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	1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1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1 2 3 4 5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n=5  </a:t>
            </a:r>
            <a:r>
              <a:rPr lang="en-US" sz="24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1 2 3 4 5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    n=6  </a:t>
            </a:r>
            <a:r>
              <a:rPr lang="en-US" sz="24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1 2 3 4 5 6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1 2 3 4 5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1 2 3 4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1 2	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sz="2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970088" algn="l"/>
                <a:tab pos="5827713" algn="l"/>
              </a:tabLst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			1 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5783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a Triangle </a:t>
            </a:r>
            <a:r>
              <a:rPr lang="en-US" dirty="0"/>
              <a:t>– </a:t>
            </a:r>
            <a:r>
              <a:rPr lang="en-US" dirty="0" smtClean="0"/>
              <a:t>Source Code</a:t>
            </a:r>
            <a:endParaRPr lang="bg-BG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6612" y="1219200"/>
            <a:ext cx="10439400" cy="50740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line = 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&lt;= n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line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printLine(1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(line = n-1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&gt;= 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line-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rintLine(1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printLine(start, end) {</a:t>
            </a: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line = '';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(var i = start; i &lt;= end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++){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line += </a:t>
            </a:r>
            <a:r>
              <a:rPr lang="en-US" sz="25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 </a:t>
            </a: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i;</a:t>
            </a: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console.log(line);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5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5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a Triangle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4" descr="http://www.legobilliards.com.cn/pool_table_product/Triangles/TR0411A-D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08212" y="1670798"/>
            <a:ext cx="307994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http://media.log-in.ru/i/triangl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04012" y="1289798"/>
            <a:ext cx="2633472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93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Declaring and Calling Functions</a:t>
            </a:r>
          </a:p>
          <a:p>
            <a:pPr lvl="1"/>
            <a:r>
              <a:rPr lang="en-US" dirty="0" smtClean="0"/>
              <a:t>Parameters,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/>
              <a:t> </a:t>
            </a:r>
            <a:r>
              <a:rPr lang="en-US" dirty="0" smtClean="0"/>
              <a:t>Object</a:t>
            </a:r>
          </a:p>
          <a:p>
            <a:r>
              <a:rPr lang="en-US" dirty="0" smtClean="0"/>
              <a:t>Function Returning Values</a:t>
            </a:r>
          </a:p>
          <a:p>
            <a:r>
              <a:rPr lang="en-US" dirty="0" smtClean="0"/>
              <a:t>Function </a:t>
            </a:r>
            <a:r>
              <a:rPr lang="en-US" dirty="0"/>
              <a:t>Scope</a:t>
            </a:r>
          </a:p>
          <a:p>
            <a:r>
              <a:rPr lang="en-US" dirty="0"/>
              <a:t>Function </a:t>
            </a:r>
            <a:r>
              <a:rPr lang="en-US" dirty="0" smtClean="0"/>
              <a:t>Overloading</a:t>
            </a:r>
          </a:p>
          <a:p>
            <a:r>
              <a:rPr lang="en-US" dirty="0" smtClean="0"/>
              <a:t>Function context</a:t>
            </a:r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629400"/>
            <a:ext cx="428822" cy="1043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4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9340" y="1524000"/>
            <a:ext cx="8938472" cy="820600"/>
          </a:xfrm>
        </p:spPr>
        <p:txBody>
          <a:bodyPr/>
          <a:lstStyle/>
          <a:p>
            <a:r>
              <a:rPr lang="en-US" dirty="0"/>
              <a:t>The arguments Object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99340" y="2402168"/>
            <a:ext cx="8938472" cy="688256"/>
          </a:xfrm>
        </p:spPr>
        <p:txBody>
          <a:bodyPr/>
          <a:lstStyle/>
          <a:p>
            <a:r>
              <a:rPr lang="en-US" dirty="0" smtClean="0"/>
              <a:t>Processing Function Arguments</a:t>
            </a:r>
            <a:endParaRPr lang="bg-BG" dirty="0"/>
          </a:p>
        </p:txBody>
      </p:sp>
      <p:pic>
        <p:nvPicPr>
          <p:cNvPr id="8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40" y="3563242"/>
            <a:ext cx="8938472" cy="2472344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06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function have a special object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</a:p>
          <a:p>
            <a:pPr lvl="1"/>
            <a:r>
              <a:rPr lang="en-US" dirty="0" smtClean="0"/>
              <a:t>Array-like object</a:t>
            </a:r>
          </a:p>
          <a:p>
            <a:pPr lvl="1"/>
            <a:r>
              <a:rPr lang="en-US" dirty="0" smtClean="0"/>
              <a:t>Holds the arguments passed to it</a:t>
            </a:r>
            <a:endParaRPr lang="en-US" dirty="0"/>
          </a:p>
          <a:p>
            <a:pPr lvl="1"/>
            <a:r>
              <a:rPr lang="en-US" dirty="0"/>
              <a:t>No need to be explicitly </a:t>
            </a:r>
            <a:r>
              <a:rPr lang="en-US" dirty="0" smtClean="0"/>
              <a:t>declared and exists in </a:t>
            </a:r>
            <a:r>
              <a:rPr lang="en-US" dirty="0"/>
              <a:t>every </a:t>
            </a:r>
            <a:r>
              <a:rPr lang="en-US" dirty="0" smtClean="0"/>
              <a:t>JS function (local)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Arguments Object</a:t>
            </a:r>
            <a:endParaRPr lang="bg-BG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4243387"/>
            <a:ext cx="10287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unction printArguments()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arguments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printArguments(1, 2, 3, 4); // 1, 2, 3, 4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The arguments Object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210" y="1828800"/>
            <a:ext cx="7610475" cy="2105026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70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3288"/>
            <a:ext cx="8938472" cy="820600"/>
          </a:xfrm>
        </p:spPr>
        <p:txBody>
          <a:bodyPr/>
          <a:lstStyle/>
          <a:p>
            <a:r>
              <a:rPr lang="en-US" dirty="0" smtClean="0"/>
              <a:t>Returning Values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22552"/>
            <a:ext cx="8938472" cy="688256"/>
          </a:xfrm>
        </p:spPr>
        <p:txBody>
          <a:bodyPr/>
          <a:lstStyle/>
          <a:p>
            <a:r>
              <a:rPr lang="en-US" dirty="0" smtClean="0"/>
              <a:t>Returning Results from a Function</a:t>
            </a:r>
            <a:endParaRPr lang="bg-BG" dirty="0"/>
          </a:p>
        </p:txBody>
      </p:sp>
      <p:pic>
        <p:nvPicPr>
          <p:cNvPr id="4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640077" y="1371600"/>
            <a:ext cx="6550742" cy="3124200"/>
          </a:xfrm>
          <a:prstGeom prst="roundRect">
            <a:avLst>
              <a:gd name="adj" fmla="val 2057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2265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Functions can return any type of </a:t>
            </a:r>
            <a:r>
              <a:rPr lang="en-US" sz="3600" dirty="0" smtClean="0"/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number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, </a:t>
            </a:r>
            <a:r>
              <a:rPr lang="en-US" dirty="0" smtClean="0"/>
              <a:t>etc...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Even other functions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600" dirty="0"/>
              <a:t>Use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3600" dirty="0"/>
              <a:t> keyword to return a result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Functions That Return a Value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8100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createStudent(name, age,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gender)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 = { name: name, age: age,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gender: gender };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createStudent("Deyan", 21, "male");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console.log(student);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/>
              <a:t> Statement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en-US" dirty="0"/>
          </a:p>
          <a:p>
            <a:pPr lvl="1"/>
            <a:r>
              <a:rPr lang="en-US" dirty="0"/>
              <a:t>Returns the specified expression to the caller </a:t>
            </a:r>
            <a:r>
              <a:rPr lang="en-US" dirty="0" smtClean="0"/>
              <a:t>and stops the function’s execution</a:t>
            </a: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smtClean="0"/>
              <a:t>stop the function's </a:t>
            </a:r>
            <a:r>
              <a:rPr lang="en-US" dirty="0"/>
              <a:t>execution, use </a:t>
            </a:r>
            <a:r>
              <a:rPr lang="en-US" dirty="0" smtClean="0"/>
              <a:t>just:</a:t>
            </a:r>
          </a:p>
          <a:p>
            <a:endParaRPr lang="en-US" dirty="0"/>
          </a:p>
          <a:p>
            <a:r>
              <a:rPr lang="en-US" dirty="0" smtClean="0"/>
              <a:t>Return </a:t>
            </a:r>
            <a:r>
              <a:rPr lang="en-US" dirty="0"/>
              <a:t>can be used several times in a function body</a:t>
            </a:r>
          </a:p>
          <a:p>
            <a:pPr lvl="1"/>
            <a:r>
              <a:rPr lang="en-US" dirty="0"/>
              <a:t>To return a different </a:t>
            </a:r>
            <a:r>
              <a:rPr lang="en-US" dirty="0" smtClean="0"/>
              <a:t>values </a:t>
            </a:r>
            <a:r>
              <a:rPr lang="en-US" dirty="0"/>
              <a:t>in different </a:t>
            </a:r>
            <a:r>
              <a:rPr lang="en-US" dirty="0" smtClean="0"/>
              <a:t>cases</a:t>
            </a: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92007" y="4875817"/>
            <a:ext cx="95234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007" y="3580417"/>
            <a:ext cx="95234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-1;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1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1497596" y="6525003"/>
            <a:ext cx="311816" cy="1964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26</a:t>
            </a:fld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Functions always return</a:t>
            </a:r>
          </a:p>
          <a:p>
            <a:pPr marL="682634" lvl="1" indent="-304747">
              <a:lnSpc>
                <a:spcPct val="100000"/>
              </a:lnSpc>
              <a:buSzPct val="100000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unless stated, they return </a:t>
            </a:r>
            <a:r>
              <a:rPr sz="3400" b="1" dirty="0">
                <a:solidFill>
                  <a:srgbClr val="EDD263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sz="3400" dirty="0">
                <a:solidFill>
                  <a:srgbClr val="FFFFFF"/>
                </a:solidFill>
              </a:rPr>
              <a:t> by default</a:t>
            </a:r>
          </a:p>
          <a:p>
            <a:pPr marL="682634" lvl="1" indent="-304747">
              <a:lnSpc>
                <a:spcPct val="100000"/>
              </a:lnSpc>
              <a:buSzPct val="100000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constructors always return </a:t>
            </a:r>
            <a:r>
              <a:rPr sz="3400" b="1" dirty="0">
                <a:solidFill>
                  <a:srgbClr val="EDD26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sz="3400" dirty="0">
                <a:solidFill>
                  <a:srgbClr val="FFFFFF"/>
                </a:solidFill>
              </a:rPr>
              <a:t> - the new instance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Default return values</a:t>
            </a:r>
          </a:p>
        </p:txBody>
      </p:sp>
      <p:sp>
        <p:nvSpPr>
          <p:cNvPr id="186" name="Shape 186"/>
          <p:cNvSpPr/>
          <p:nvPr/>
        </p:nvSpPr>
        <p:spPr>
          <a:xfrm>
            <a:off x="908760" y="3164345"/>
            <a:ext cx="10371305" cy="3433042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8000" tIns="36000" rIns="108000" bIns="36000">
            <a:spAutoFit/>
          </a:bodyPr>
          <a:lstStyle/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Class() {}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Class();    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undefined</a:t>
            </a: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 Class();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object, instance of Class</a:t>
            </a: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hi5() {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return 5;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hi5();      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5</a:t>
            </a:r>
            <a:endParaRPr sz="2400" b="1" dirty="0">
              <a:solidFill>
                <a:srgbClr val="F8E19F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8E19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 hi5();  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object, instance of 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hi5</a:t>
            </a:r>
            <a:endParaRPr lang="en-US" sz="2400" b="1" dirty="0" smtClean="0">
              <a:solidFill>
                <a:srgbClr val="F4B962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25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8284" y="4953000"/>
            <a:ext cx="9959128" cy="820600"/>
          </a:xfrm>
        </p:spPr>
        <p:txBody>
          <a:bodyPr/>
          <a:lstStyle/>
          <a:p>
            <a:r>
              <a:rPr lang="en-US" dirty="0"/>
              <a:t>Return </a:t>
            </a:r>
            <a:r>
              <a:rPr lang="en-US" dirty="0" smtClean="0"/>
              <a:t>a Value from a Function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88284" y="5754968"/>
            <a:ext cx="9959128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2" descr="http://www.m3tools.net/net/assets/images/return%20value%20code%20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42" y="1088408"/>
            <a:ext cx="5332412" cy="3539210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05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Calculate the avarage age of Student objects in array</a:t>
            </a:r>
            <a:br>
              <a:rPr lang="en-US" smtClean="0"/>
            </a:br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Students Age – Exampl</a:t>
            </a:r>
            <a:r>
              <a:rPr lang="en-US" dirty="0"/>
              <a:t>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1905000"/>
            <a:ext cx="1082040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studentsArr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'Ivan',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16,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gender: 'male'},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{name: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'George',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sex: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'male'},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{name: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'Maria',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age: 22,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gender: 'female'}];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calculateAverageAge(studentsArr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(var i = 0; i &lt; studentsArr.length; i++)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sum += studentsArr[i].age;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studentsArr.length;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avgStudentsAge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calculateAverageAge(studentsArr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console.log(avgStudentsAge);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r>
              <a:rPr lang="en-US" dirty="0" smtClean="0"/>
              <a:t>Average Students Age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602568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01" y="1874188"/>
            <a:ext cx="7524750" cy="252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3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Function?</a:t>
            </a:r>
            <a:endParaRPr lang="bg-BG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smtClean="0"/>
              <a:t>reusable block </a:t>
            </a:r>
            <a:r>
              <a:rPr lang="en-US" dirty="0"/>
              <a:t>of </a:t>
            </a:r>
            <a:r>
              <a:rPr lang="en-US" dirty="0" smtClean="0"/>
              <a:t>code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Designed </a:t>
            </a:r>
            <a:r>
              <a:rPr lang="en-US" dirty="0"/>
              <a:t>to perform a particular </a:t>
            </a:r>
            <a:r>
              <a:rPr lang="en-US" dirty="0" smtClean="0"/>
              <a:t>task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 smtClean="0"/>
              <a:t> from other code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Usually has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ts val="4000"/>
              </a:lnSpc>
            </a:pPr>
            <a:r>
              <a:rPr lang="en-US" dirty="0"/>
              <a:t>Functions allow </a:t>
            </a:r>
            <a:r>
              <a:rPr lang="en-US" dirty="0" smtClean="0"/>
              <a:t>breaking a large program into smaller pieces</a:t>
            </a:r>
            <a:endParaRPr lang="en-US" dirty="0"/>
          </a:p>
          <a:p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629400"/>
            <a:ext cx="428822" cy="1043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6610" y="5231249"/>
            <a:ext cx="1041320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triangleArea(side, height) {	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side * height / 2;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76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1112"/>
            <a:ext cx="8938472" cy="820600"/>
          </a:xfrm>
        </p:spPr>
        <p:txBody>
          <a:bodyPr/>
          <a:lstStyle/>
          <a:p>
            <a:r>
              <a:rPr lang="en-US"/>
              <a:t>Function Scope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Scope of </a:t>
            </a:r>
            <a:r>
              <a:rPr lang="en-US" dirty="0" smtClean="0"/>
              <a:t>Variables and Functions</a:t>
            </a:r>
            <a:endParaRPr lang="en-US" dirty="0"/>
          </a:p>
        </p:txBody>
      </p:sp>
      <p:pic>
        <p:nvPicPr>
          <p:cNvPr id="6" name="Picture 2" descr="http://media.smashingmagazine.com/wp-content/uploads/images/js-scope/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48" y="1225594"/>
            <a:ext cx="5562600" cy="3326422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Every variable has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of usage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The scope defines where the variable is accessible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2537460"/>
            <a:ext cx="10361612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var arr = [1, 2, 3, 4, 5, 6, 7];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global scope</a:t>
            </a:r>
          </a:p>
          <a:p>
            <a:pPr>
              <a:spcBef>
                <a:spcPts val="1200"/>
              </a:spcBef>
            </a:pP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countOccurences(value) {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var count = 0;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local scope (for the function only)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for (var </a:t>
            </a:r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; i</a:t>
            </a:r>
            <a:r>
              <a:rPr lang="bg-BG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&lt; arr.length; i++)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if (arr[i] == value) count++;</a:t>
            </a:r>
          </a:p>
          <a:p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return count;</a:t>
            </a:r>
          </a:p>
          <a:p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countOccurences(arr);</a:t>
            </a:r>
            <a:endParaRPr lang="en-US" sz="23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console.log(arr);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[1, 2, 3, 4, 5, 6, 7]</a:t>
            </a:r>
          </a:p>
          <a:p>
            <a:r>
              <a:rPr lang="en-US" sz="23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console.log(typeof(count</a:t>
            </a:r>
            <a:r>
              <a:rPr lang="en-US" sz="23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undefined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3138" y="1143000"/>
            <a:ext cx="11804822" cy="5570355"/>
          </a:xfrm>
        </p:spPr>
        <p:txBody>
          <a:bodyPr/>
          <a:lstStyle/>
          <a:p>
            <a:r>
              <a:rPr lang="en-US" dirty="0" smtClean="0"/>
              <a:t>In JS we have functional scope, not block scope!</a:t>
            </a:r>
          </a:p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 smtClean="0"/>
              <a:t> function scope variables: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Scope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3" y="2398216"/>
            <a:ext cx="10515599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play() { 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for (var x = 1; x &lt; 5; x++) {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var y = x * x;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console.log(x + " " + y);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}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play();</a:t>
            </a:r>
          </a:p>
          <a:p>
            <a:endParaRPr lang="en-US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console.log(typeof(x));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undefined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console.log(typeof(y));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undefined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9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 smtClean="0"/>
              <a:t> scope variables: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Global variables (declared without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) are different than variables in the global scope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bg-BG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36612" y="2023408"/>
            <a:ext cx="10515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for (var x = 1; x &lt; 5; x++) {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var y = x * x;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console.log(x + " " + y);</a:t>
            </a: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console.log("x=" + x + " y=" + y);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x=5 y=16</a:t>
            </a:r>
          </a:p>
          <a:p>
            <a:endParaRPr lang="en-US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Now "x" and "y" are variables in the global scope</a:t>
            </a:r>
          </a:p>
        </p:txBody>
      </p:sp>
    </p:spTree>
    <p:extLst>
      <p:ext uri="{BB962C8B-B14F-4D97-AF65-F5344CB8AC3E}">
        <p14:creationId xmlns:p14="http://schemas.microsoft.com/office/powerpoint/2010/main" val="258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Immediately-Invoked Function Expression</a:t>
            </a:r>
            <a:r>
              <a:rPr lang="en-US" dirty="0" smtClean="0"/>
              <a:t> (IIFE)</a:t>
            </a:r>
          </a:p>
          <a:p>
            <a:pPr lvl="1"/>
            <a:r>
              <a:rPr lang="en-US" dirty="0" smtClean="0"/>
              <a:t>Create anonymous function &amp; invoke it immediately</a:t>
            </a:r>
          </a:p>
          <a:p>
            <a:pPr lvl="1"/>
            <a:r>
              <a:rPr lang="en-US" dirty="0" smtClean="0"/>
              <a:t>A JavaScript block of code that hides variables</a:t>
            </a:r>
          </a:p>
          <a:p>
            <a:pPr lvl="1"/>
            <a:r>
              <a:rPr lang="en-US" dirty="0" smtClean="0"/>
              <a:t>Prevents polluting the global scope (Encapsulation)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Variables through IIFE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6161" y="3828633"/>
            <a:ext cx="1039332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(function() { 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for (var x = 1; x &lt; 5; x++) {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var y = x * x;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   console.log(x + " " + y);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   }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})();</a:t>
            </a:r>
          </a:p>
          <a:p>
            <a:endParaRPr lang="en-US" sz="2200" b="1" noProof="1" smtClean="0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console.log(typeof(x) + " " + typeof(y));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undefined undefined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Functions in JS can hold other functions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Inner functions can access the variables hold in their parent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JS can be Nested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688" y="2133600"/>
            <a:ext cx="10317124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getWordsUppercase(str) {</a:t>
            </a: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var words =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extractWords(str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var wordsUppercase = [];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words.forEach(function(w) { 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wordsUppercase.push(w.toUpperCase());</a:t>
            </a:r>
            <a:endParaRPr lang="en-US" sz="22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});</a:t>
            </a:r>
          </a:p>
          <a:p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return wordsUppercase;</a:t>
            </a:r>
          </a:p>
          <a:p>
            <a:pPr>
              <a:spcBef>
                <a:spcPts val="1200"/>
              </a:spcBef>
            </a:pP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function extractWords(str) 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{ return str.split(/\s+/); }</a:t>
            </a:r>
            <a:endParaRPr lang="en-US" sz="22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C9"/>
              </a:solidFill>
              <a:latin typeface="Consolas" pitchFamily="49" charset="0"/>
              <a:cs typeface="Consolas" pitchFamily="49" charset="0"/>
            </a:endParaRPr>
          </a:p>
          <a:p>
            <a:pPr lvl="0">
              <a:spcBef>
                <a:spcPts val="1200"/>
              </a:spcBef>
            </a:pP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getWordsUppercase('Hi, how are you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?');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["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HI",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"HOW", "ARE", "YOU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?"]</a:t>
            </a:r>
            <a: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// nested functions are 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inaccessible </a:t>
            </a:r>
            <a: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outside parent scope</a:t>
            </a:r>
            <a:b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 b="1" dirty="0" err="1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extractWords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Hello functions</a:t>
            </a:r>
            <a:r>
              <a:rPr lang="en-US" sz="2200" b="1" noProof="1" smtClean="0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dirty="0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22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200" b="1" dirty="0" err="1" smtClean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ReferenceError</a:t>
            </a:r>
            <a:endParaRPr lang="en-US" sz="2200" b="1" dirty="0">
              <a:solidFill>
                <a:srgbClr val="FBEEC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070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fc09.deviantart.net/fs71/i/2012/028/b/d/nested_rectangles_by_sanjayaisland-d4nv35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955182"/>
            <a:ext cx="5539528" cy="36930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5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02497" y="1524000"/>
            <a:ext cx="9791266" cy="941082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Function Overloading</a:t>
            </a:r>
            <a:endParaRPr lang="bg-BG" dirty="0"/>
          </a:p>
        </p:txBody>
      </p:sp>
      <p:pic>
        <p:nvPicPr>
          <p:cNvPr id="8" name="Picture 2" descr="http://www.forkparty.com/wp-content/uploads/2010/01/overloaded-vehicle-0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547218"/>
            <a:ext cx="3825238" cy="2455108"/>
          </a:xfrm>
          <a:prstGeom prst="roundRect">
            <a:avLst>
              <a:gd name="adj" fmla="val 3735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forkparty.com/wp-content/uploads/2010/01/overloaded-vehicle-00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3547218"/>
            <a:ext cx="3365238" cy="2455108"/>
          </a:xfrm>
          <a:prstGeom prst="roundRect">
            <a:avLst>
              <a:gd name="adj" fmla="val 3735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/>
          <p:cNvSpPr>
            <a:spLocks noGrp="1"/>
          </p:cNvSpPr>
          <p:nvPr>
            <p:ph type="body" idx="1"/>
          </p:nvPr>
        </p:nvSpPr>
        <p:spPr>
          <a:xfrm>
            <a:off x="1019815" y="2462555"/>
            <a:ext cx="9956630" cy="795677"/>
          </a:xfrm>
        </p:spPr>
        <p:txBody>
          <a:bodyPr/>
          <a:lstStyle/>
          <a:p>
            <a:r>
              <a:rPr lang="en-US" dirty="0" smtClean="0"/>
              <a:t>Multiple Functions with the Same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4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does not support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overloading</a:t>
            </a:r>
          </a:p>
          <a:p>
            <a:pPr lvl="1"/>
            <a:r>
              <a:rPr lang="en-US" dirty="0"/>
              <a:t>i.e. only one function with a specified name can </a:t>
            </a:r>
            <a:r>
              <a:rPr lang="en-US" dirty="0" smtClean="0"/>
              <a:t>exist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same scope</a:t>
            </a:r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Overloading</a:t>
            </a:r>
            <a:endParaRPr lang="bg-BG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89012" y="3262967"/>
            <a:ext cx="10173120" cy="29854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print(number)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('Number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 + number);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unction print(number, text)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Number: '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+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\nText: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text);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print(2); // </a:t>
            </a:r>
            <a:r>
              <a:rPr lang="en-US" b="1" dirty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second </a:t>
            </a:r>
            <a:r>
              <a:rPr lang="en-US" b="1" dirty="0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print() </a:t>
            </a:r>
            <a:r>
              <a:rPr lang="en-US" b="1" dirty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overwrites the first </a:t>
            </a:r>
            <a:r>
              <a:rPr lang="en-US" b="1" dirty="0" smtClean="0">
                <a:solidFill>
                  <a:srgbClr val="FBEEC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</a:t>
            </a:r>
            <a:endParaRPr lang="en-US" b="1" dirty="0">
              <a:solidFill>
                <a:srgbClr val="FBEEC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overloading by checking the number of arguments:</a:t>
            </a:r>
            <a:endParaRPr lang="en-US" dirty="0"/>
          </a:p>
          <a:p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Number of Parameters</a:t>
            </a:r>
            <a:endParaRPr lang="bg-BG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4" y="2057400"/>
            <a:ext cx="10667998" cy="423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printText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text) 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(arguments.length)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: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number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: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number); 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console.log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: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text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break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printText 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Logs 5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printText (5,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Logs 5 and Lorem Ipsum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7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Functions?</a:t>
            </a:r>
            <a:endParaRPr lang="bg-BG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Split large</a:t>
            </a:r>
            <a:r>
              <a:rPr lang="en-US" dirty="0"/>
              <a:t> problems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smaller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pieces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 organization</a:t>
            </a:r>
            <a:r>
              <a:rPr lang="en-US" dirty="0"/>
              <a:t> of the </a:t>
            </a:r>
            <a:r>
              <a:rPr lang="en-US" dirty="0" smtClean="0"/>
              <a:t>program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Improve code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readability </a:t>
            </a:r>
            <a:r>
              <a:rPr lang="en-US" dirty="0"/>
              <a:t>and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understandability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Enhance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abstraction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Improves </a:t>
            </a: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Promotes code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Avoids </a:t>
            </a:r>
            <a:r>
              <a:rPr lang="en-US" dirty="0" smtClean="0"/>
              <a:t>code repetition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76" t="-4191" r="-3093" b="-2262"/>
          <a:stretch/>
        </p:blipFill>
        <p:spPr bwMode="auto">
          <a:xfrm>
            <a:off x="9017722" y="4038600"/>
            <a:ext cx="2410690" cy="2209800"/>
          </a:xfrm>
          <a:prstGeom prst="roundRect">
            <a:avLst>
              <a:gd name="adj" fmla="val 2013"/>
            </a:avLst>
          </a:prstGeom>
          <a:solidFill>
            <a:schemeClr val="tx1"/>
          </a:solidFill>
          <a:ln>
            <a:noFill/>
          </a:ln>
          <a:effectLst/>
          <a:extLst/>
        </p:spPr>
      </p:pic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629400"/>
            <a:ext cx="428822" cy="1043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5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/>
          <a:lstStyle/>
          <a:p>
            <a:r>
              <a:rPr lang="en-US" dirty="0"/>
              <a:t>Function overloading by checking the </a:t>
            </a:r>
            <a:r>
              <a:rPr lang="en-US" dirty="0" smtClean="0"/>
              <a:t>arguments' type: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Parameters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4" y="1851926"/>
            <a:ext cx="10663238" cy="45704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log = console.log;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'boolean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value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break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  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([1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2, 3,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4]);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printValue 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true);</a:t>
            </a:r>
          </a:p>
        </p:txBody>
      </p:sp>
    </p:spTree>
    <p:extLst>
      <p:ext uri="{BB962C8B-B14F-4D97-AF65-F5344CB8AC3E}">
        <p14:creationId xmlns:p14="http://schemas.microsoft.com/office/powerpoint/2010/main" val="41159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parameters </a:t>
            </a:r>
            <a:r>
              <a:rPr lang="en-US" dirty="0"/>
              <a:t>are checked in the function body</a:t>
            </a:r>
          </a:p>
          <a:p>
            <a:pPr lvl="1"/>
            <a:r>
              <a:rPr lang="en-US" dirty="0"/>
              <a:t>If the parameter is not present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assign </a:t>
            </a:r>
            <a:r>
              <a:rPr lang="en-US" dirty="0"/>
              <a:t>a value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Parameters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4230" y="2797076"/>
            <a:ext cx="1043558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Only the str parameter is required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substring (str, start, end)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start = start ||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 = end || str.length;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function code comes here…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698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/>
              <a:t>Function </a:t>
            </a:r>
            <a:r>
              <a:rPr lang="en-US" dirty="0" smtClean="0"/>
              <a:t>Overloading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191883"/>
            <a:ext cx="3886200" cy="339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4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1103359" y="4666568"/>
            <a:ext cx="9798923" cy="9410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 dirty="0">
                <a:solidFill>
                  <a:srgbClr val="F3BE60"/>
                </a:solidFill>
              </a:rPr>
              <a:t>Function Context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1020611" y="5605122"/>
            <a:ext cx="9964419" cy="7956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200">
                <a:solidFill>
                  <a:srgbClr val="F0A22E"/>
                </a:solidFill>
              </a:rPr>
              <a:t>What’s </a:t>
            </a:r>
            <a:r>
              <a:rPr sz="4000" b="1" spc="200">
                <a:solidFill>
                  <a:srgbClr val="F0A22E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4000" spc="200">
                <a:solidFill>
                  <a:srgbClr val="F0A22E"/>
                </a:solidFill>
              </a:rPr>
              <a:t>?</a:t>
            </a:r>
          </a:p>
        </p:txBody>
      </p:sp>
      <p:pic>
        <p:nvPicPr>
          <p:cNvPr id="265" name="iPhoto Library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5578" y="1309158"/>
            <a:ext cx="2057669" cy="33390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98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xfrm>
            <a:off x="190561" y="1151122"/>
            <a:ext cx="11814056" cy="55703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function body the </a:t>
            </a:r>
            <a:r>
              <a:rPr sz="34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400">
                <a:solidFill>
                  <a:srgbClr val="F3CD60"/>
                </a:solidFill>
              </a:rPr>
              <a:t> </a:t>
            </a:r>
            <a:r>
              <a:rPr sz="3400">
                <a:solidFill>
                  <a:srgbClr val="FFFFFF"/>
                </a:solidFill>
              </a:rPr>
              <a:t>keyword represents the context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The context is an object reference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Depends on how the function was invoked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function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global object)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constructor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new instance)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method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owner object)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as callback (</a:t>
            </a:r>
            <a:r>
              <a:rPr sz="2800" b="1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>
                <a:solidFill>
                  <a:srgbClr val="FFFFFF"/>
                </a:solidFill>
              </a:rPr>
              <a:t> refers to the global object)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188963" y="40341"/>
            <a:ext cx="9585087" cy="111078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Function Context</a:t>
            </a:r>
          </a:p>
        </p:txBody>
      </p:sp>
    </p:spTree>
    <p:extLst>
      <p:ext uri="{BB962C8B-B14F-4D97-AF65-F5344CB8AC3E}">
        <p14:creationId xmlns:p14="http://schemas.microsoft.com/office/powerpoint/2010/main" val="224074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xfrm>
            <a:off x="11504612" y="6525002"/>
            <a:ext cx="429005" cy="19647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45</a:t>
            </a:fld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global object</a:t>
            </a:r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function</a:t>
            </a:r>
          </a:p>
        </p:txBody>
      </p:sp>
      <p:sp>
        <p:nvSpPr>
          <p:cNvPr id="273" name="Shape 273"/>
          <p:cNvSpPr/>
          <p:nvPr/>
        </p:nvSpPr>
        <p:spPr>
          <a:xfrm>
            <a:off x="756241" y="1888741"/>
            <a:ext cx="10676343" cy="184665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foo()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console.log(this);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foo(); </a:t>
            </a:r>
            <a:r>
              <a:rPr sz="24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logs 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282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46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new instance</a:t>
            </a:r>
          </a:p>
        </p:txBody>
      </p: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constructor</a:t>
            </a:r>
          </a:p>
        </p:txBody>
      </p:sp>
      <p:sp>
        <p:nvSpPr>
          <p:cNvPr id="278" name="Shape 278"/>
          <p:cNvSpPr/>
          <p:nvPr/>
        </p:nvSpPr>
        <p:spPr>
          <a:xfrm>
            <a:off x="756241" y="1888741"/>
            <a:ext cx="10676343" cy="221599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Foo()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console.log(this);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 Foo(); </a:t>
            </a:r>
            <a:r>
              <a:rPr sz="24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logs 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 {}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where the object is new instance of </a:t>
            </a:r>
            <a:r>
              <a:rPr lang="en-US" sz="18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400" b="1" dirty="0" smtClean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46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47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owner object</a:t>
            </a:r>
          </a:p>
        </p:txBody>
      </p:sp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method</a:t>
            </a:r>
          </a:p>
        </p:txBody>
      </p:sp>
      <p:sp>
        <p:nvSpPr>
          <p:cNvPr id="283" name="Shape 283"/>
          <p:cNvSpPr/>
          <p:nvPr/>
        </p:nvSpPr>
        <p:spPr>
          <a:xfrm>
            <a:off x="756241" y="1888741"/>
            <a:ext cx="10676343" cy="305054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object =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'bar',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getFoo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this.foo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refers to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object.getFoo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      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returns "bar"</a:t>
            </a:r>
          </a:p>
        </p:txBody>
      </p:sp>
    </p:spTree>
    <p:extLst>
      <p:ext uri="{BB962C8B-B14F-4D97-AF65-F5344CB8AC3E}">
        <p14:creationId xmlns:p14="http://schemas.microsoft.com/office/powerpoint/2010/main" val="11414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48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In this situation the context refers to the global object</a:t>
            </a:r>
          </a:p>
        </p:txBody>
      </p:sp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Invoking the function as callback</a:t>
            </a:r>
          </a:p>
        </p:txBody>
      </p:sp>
      <p:sp>
        <p:nvSpPr>
          <p:cNvPr id="288" name="Shape 288"/>
          <p:cNvSpPr/>
          <p:nvPr/>
        </p:nvSpPr>
        <p:spPr>
          <a:xfrm>
            <a:off x="756241" y="1888741"/>
            <a:ext cx="10676343" cy="378714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object =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foo: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'bar',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getFoo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() {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this.foo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lvl="0"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pass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err="1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getFoo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as callback to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err="1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400" b="1" dirty="0" err="1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object.getFoo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the console logs 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after 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sz="2400" b="1" dirty="0" smtClean="0">
                <a:solidFill>
                  <a:srgbClr val="F4B96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ms</a:t>
            </a:r>
            <a:endParaRPr sz="2400" b="1" dirty="0">
              <a:solidFill>
                <a:srgbClr val="F4B962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99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1103359" y="4742768"/>
            <a:ext cx="9798923" cy="9410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110000"/>
              </a:lnSpc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 dirty="0">
                <a:solidFill>
                  <a:srgbClr val="F3BE60"/>
                </a:solidFill>
              </a:rPr>
              <a:t>Function Context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1020611" y="5681322"/>
            <a:ext cx="9964419" cy="7956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292" name="my-pet-horse-alfred-balancing-the-world-on-his-head-563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6612" y="1143000"/>
            <a:ext cx="2583733" cy="35974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87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39095" y="5427800"/>
            <a:ext cx="9732118" cy="820600"/>
          </a:xfrm>
        </p:spPr>
        <p:txBody>
          <a:bodyPr/>
          <a:lstStyle/>
          <a:p>
            <a:r>
              <a:rPr lang="en-US" dirty="0" smtClean="0"/>
              <a:t>Declaring and Calling Functions</a:t>
            </a:r>
            <a:endParaRPr lang="bg-BG" dirty="0"/>
          </a:p>
        </p:txBody>
      </p:sp>
      <p:pic>
        <p:nvPicPr>
          <p:cNvPr id="3" name="Picture 4" descr="http://cs.astronomy.com/asycs/blogs/astronomy/Spacecraft/blog_usa193-launc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33554" y="1448589"/>
            <a:ext cx="2743200" cy="3428211"/>
          </a:xfrm>
          <a:prstGeom prst="roundRect">
            <a:avLst>
              <a:gd name="adj" fmla="val 6492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67535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Declaring and Calling Functions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/>
              <a:t>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</a:t>
            </a:r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Global scope</a:t>
            </a:r>
            <a:endParaRPr lang="en-US" dirty="0"/>
          </a:p>
          <a:p>
            <a:pPr lvl="1"/>
            <a:r>
              <a:rPr lang="en-US" dirty="0" smtClean="0"/>
              <a:t>Function scope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Function Overloading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Function </a:t>
            </a:r>
            <a:r>
              <a:rPr lang="en-US" dirty="0"/>
              <a:t>context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8398975" y="4696475"/>
            <a:ext cx="3081986" cy="1628125"/>
            <a:chOff x="998778" y="2709000"/>
            <a:chExt cx="7687634" cy="3510730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xtBox 13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/>
              <a:t>– Functions and Objects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302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669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5883276"/>
          </a:xfrm>
        </p:spPr>
        <p:txBody>
          <a:bodyPr>
            <a:normAutofit/>
          </a:bodyPr>
          <a:lstStyle/>
          <a:p>
            <a:r>
              <a:rPr lang="en-US" dirty="0" smtClean="0"/>
              <a:t>Typically a function has: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name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2"/>
            <a:r>
              <a:rPr lang="en-US" dirty="0"/>
              <a:t>It is used to call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</a:p>
          <a:p>
            <a:pPr lvl="2"/>
            <a:r>
              <a:rPr lang="en-US" dirty="0" smtClean="0"/>
              <a:t>Describes its purpose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contains the programming code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Surrounded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parameters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Functions in JavaScript do not have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return</a:t>
            </a:r>
            <a:r>
              <a:rPr lang="en-US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type</a:t>
            </a:r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Declaring and Creating </a:t>
            </a:r>
            <a:r>
              <a:rPr lang="en-US" dirty="0" smtClean="0"/>
              <a:t>Functions in JS</a:t>
            </a:r>
            <a:endParaRPr lang="bg-BG" dirty="0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6246812" y="2270272"/>
            <a:ext cx="495300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printHello()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console.log('Hello');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0812" y="6477000"/>
            <a:ext cx="428822" cy="25679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86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7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90413" y="1211445"/>
            <a:ext cx="11804822" cy="55703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Functions are </a:t>
            </a:r>
            <a:r>
              <a:rPr sz="3400" dirty="0">
                <a:solidFill>
                  <a:srgbClr val="F0D64C"/>
                </a:solidFill>
              </a:rPr>
              <a:t>Objects</a:t>
            </a:r>
            <a:r>
              <a:rPr sz="3400" dirty="0">
                <a:solidFill>
                  <a:srgbClr val="FFFFFF"/>
                </a:solidFill>
              </a:rPr>
              <a:t>!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can be assigned to variables or as object properties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FFFF"/>
                </a:solidFill>
              </a:rPr>
              <a:t>Anonymous functions are functions which do not have a name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they are created in the memory</a:t>
            </a:r>
          </a:p>
          <a:p>
            <a:pPr marL="682634" lvl="1" indent="-304747">
              <a:buSzPct val="100000"/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unless we store a reference to such function in a variable, </a:t>
            </a:r>
            <a:r>
              <a:rPr lang="en-US" sz="2800" dirty="0" smtClean="0">
                <a:solidFill>
                  <a:srgbClr val="FFFFFF"/>
                </a:solidFill>
              </a:rPr>
              <a:t/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sz="2800" dirty="0" smtClean="0">
                <a:solidFill>
                  <a:srgbClr val="FFFFFF"/>
                </a:solidFill>
              </a:rPr>
              <a:t>we </a:t>
            </a:r>
            <a:r>
              <a:rPr sz="2800" dirty="0">
                <a:solidFill>
                  <a:srgbClr val="FFFFFF"/>
                </a:solidFill>
              </a:rPr>
              <a:t>cannot access it</a:t>
            </a:r>
          </a:p>
        </p:txBody>
      </p:sp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3BE60"/>
                </a:solidFill>
              </a:rPr>
              <a:t>Anonymous functions</a:t>
            </a:r>
          </a:p>
        </p:txBody>
      </p:sp>
      <p:sp>
        <p:nvSpPr>
          <p:cNvPr id="91" name="Shape 91"/>
          <p:cNvSpPr/>
          <p:nvPr/>
        </p:nvSpPr>
        <p:spPr>
          <a:xfrm>
            <a:off x="896968" y="4953001"/>
            <a:ext cx="10394889" cy="1625060"/>
          </a:xfrm>
          <a:prstGeom prst="rect">
            <a:avLst/>
          </a:prstGeom>
          <a:solidFill>
            <a:srgbClr val="D9D5C7">
              <a:alpha val="2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10000"/>
              </a:lnSpc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(function () {});          // that’s it, we cannot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refer</a:t>
            </a:r>
            <a:endParaRPr lang="en-US" sz="2400" b="1" dirty="0" smtClean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0000"/>
              </a:lnSpc>
              <a:defRPr sz="18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                              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to this function anymore</a:t>
            </a:r>
          </a:p>
          <a:p>
            <a:pPr lvl="0">
              <a:lnSpc>
                <a:spcPct val="110000"/>
              </a:lnSpc>
              <a:defRPr sz="1800"/>
            </a:pP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</a:b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 function () {};   // but we can </a:t>
            </a:r>
            <a:r>
              <a:rPr lang="en-US"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refer </a:t>
            </a: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to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 one</a:t>
            </a:r>
          </a:p>
        </p:txBody>
      </p:sp>
      <p:sp>
        <p:nvSpPr>
          <p:cNvPr id="6" name="Shape 86"/>
          <p:cNvSpPr/>
          <p:nvPr/>
        </p:nvSpPr>
        <p:spPr>
          <a:xfrm>
            <a:off x="5424456" y="1151121"/>
            <a:ext cx="5867401" cy="812530"/>
          </a:xfrm>
          <a:prstGeom prst="rect">
            <a:avLst/>
          </a:prstGeom>
          <a:solidFill>
            <a:srgbClr val="D9D5C7">
              <a:alpha val="2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 sz="1800"/>
            </a:pPr>
            <a:r>
              <a:rPr sz="2400" dirty="0">
                <a:solidFill>
                  <a:srgbClr val="FFFFFF"/>
                </a:solidFill>
              </a:rPr>
              <a:t>(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() {}) </a:t>
            </a:r>
            <a:r>
              <a:rPr sz="2400" b="1" dirty="0" err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instanceof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Object; </a:t>
            </a:r>
            <a:endParaRPr lang="en-US" sz="2400" b="1" dirty="0" smtClean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0000"/>
              </a:lnSpc>
              <a:defRPr sz="1800"/>
            </a:pPr>
            <a:r>
              <a:rPr sz="2400" b="1" dirty="0" smtClean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sz="24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8942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</a:t>
            </a:r>
            <a:r>
              <a:rPr lang="en-US" dirty="0" smtClean="0"/>
              <a:t>to Define </a:t>
            </a:r>
            <a:r>
              <a:rPr lang="en-US" dirty="0"/>
              <a:t>a </a:t>
            </a:r>
            <a:r>
              <a:rPr lang="en-US" dirty="0" smtClean="0"/>
              <a:t>Function in JS</a:t>
            </a:r>
            <a:endParaRPr lang="bg-BG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be defined in </a:t>
            </a:r>
            <a:r>
              <a:rPr lang="en-US" dirty="0" smtClean="0"/>
              <a:t>several ways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By </a:t>
            </a:r>
            <a:r>
              <a:rPr lang="en-US" dirty="0"/>
              <a:t>function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By function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</a:t>
            </a:r>
            <a:r>
              <a:rPr lang="en-US" dirty="0" smtClean="0"/>
              <a:t>(anonymous function)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/>
              <a:t>(anonymous function)</a:t>
            </a:r>
            <a:endParaRPr lang="en-US" dirty="0"/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882791" y="5844121"/>
            <a:ext cx="9929723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printHello = new Function('console.log(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Hello")');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Function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('a', 'b', 'return a + b;');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912812" y="2541896"/>
            <a:ext cx="9942512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printHello() { console.log('Hello') };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906417" y="3934656"/>
            <a:ext cx="9942512" cy="976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printHello = function() { console.log('Hello') };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printHello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function printFunc()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console.log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('Hello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};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29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Functions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990600"/>
            <a:ext cx="11804822" cy="5715000"/>
          </a:xfrm>
        </p:spPr>
        <p:txBody>
          <a:bodyPr/>
          <a:lstStyle/>
          <a:p>
            <a:r>
              <a:rPr lang="en-US" dirty="0"/>
              <a:t>To call a function, simply use:</a:t>
            </a:r>
          </a:p>
          <a:p>
            <a:pPr marL="804863" lvl="1" indent="-447675">
              <a:buFont typeface="+mj-lt"/>
              <a:buAutoNum type="arabicPeriod"/>
            </a:pPr>
            <a:r>
              <a:rPr lang="en-US" dirty="0"/>
              <a:t>The function’s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reference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4863" lvl="1" indent="-447675">
              <a:buFont typeface="+mj-lt"/>
              <a:buAutoNum type="arabicPeriod"/>
            </a:pPr>
            <a:r>
              <a:rPr lang="en-US" dirty="0" smtClean="0"/>
              <a:t>Parentheses: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 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804863" lvl="1" indent="-447675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 smtClean="0"/>
              <a:t>semicolon: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(optional)</a:t>
            </a:r>
            <a:endParaRPr lang="en-US" b="1" dirty="0" smtClean="0"/>
          </a:p>
          <a:p>
            <a:pPr marL="357188" lvl="1" indent="0">
              <a:buNone/>
            </a:pPr>
            <a:endParaRPr lang="en-US" dirty="0"/>
          </a:p>
          <a:p>
            <a:pPr marL="355600" indent="-303213">
              <a:spcBef>
                <a:spcPts val="1200"/>
              </a:spcBef>
            </a:pPr>
            <a:r>
              <a:rPr lang="en-US" dirty="0"/>
              <a:t>This will execute the code in the function’s </a:t>
            </a:r>
            <a:r>
              <a:rPr lang="en-US" dirty="0" smtClean="0"/>
              <a:t>body</a:t>
            </a:r>
          </a:p>
          <a:p>
            <a:pPr marL="627063" lvl="1" indent="-269875"/>
            <a:r>
              <a:rPr lang="en-US" dirty="0" smtClean="0"/>
              <a:t>Will </a:t>
            </a:r>
            <a:r>
              <a:rPr lang="en-US" dirty="0"/>
              <a:t>result in printing the following</a:t>
            </a:r>
            <a:r>
              <a:rPr lang="en-US" dirty="0" smtClean="0"/>
              <a:t>:</a:t>
            </a:r>
          </a:p>
          <a:p>
            <a:pPr marL="52442" indent="0">
              <a:buNone/>
            </a:pPr>
            <a:endParaRPr lang="en-US" dirty="0"/>
          </a:p>
          <a:p>
            <a:pPr marL="357188" lvl="1" indent="0">
              <a:buNone/>
            </a:pP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3752462"/>
            <a:ext cx="106680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printHello();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5886062"/>
            <a:ext cx="106680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ttp://static.fjcdn.com/pictures/Hello_2ab23c_27059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278604"/>
            <a:ext cx="2326570" cy="19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72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2519</Words>
  <Application>Microsoft Office PowerPoint</Application>
  <PresentationFormat>Custom</PresentationFormat>
  <Paragraphs>503</Paragraphs>
  <Slides>53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SoftUni 16x9</vt:lpstr>
      <vt:lpstr>2_SoftUni 16x9</vt:lpstr>
      <vt:lpstr>PowerPoint Presentation</vt:lpstr>
      <vt:lpstr>Table of Contents</vt:lpstr>
      <vt:lpstr>What is a Function?</vt:lpstr>
      <vt:lpstr>Why to Use Functions?</vt:lpstr>
      <vt:lpstr>Declaring and Calling Functions</vt:lpstr>
      <vt:lpstr>Declaring and Creating Functions in JS</vt:lpstr>
      <vt:lpstr>Anonymous functions</vt:lpstr>
      <vt:lpstr>Ways to Define a Function in JS</vt:lpstr>
      <vt:lpstr>Calling Functions</vt:lpstr>
      <vt:lpstr>Calling Functions (2)</vt:lpstr>
      <vt:lpstr>Declearing and Calling Functions</vt:lpstr>
      <vt:lpstr>Functions with Parameters</vt:lpstr>
      <vt:lpstr>Function Parameters</vt:lpstr>
      <vt:lpstr>Defining and Using Function Parameters</vt:lpstr>
      <vt:lpstr>Calling Functions with Parameters</vt:lpstr>
      <vt:lpstr>Function Parameters</vt:lpstr>
      <vt:lpstr>Printing a Triangle – Example</vt:lpstr>
      <vt:lpstr>Printing a Triangle – Source Code</vt:lpstr>
      <vt:lpstr>Printing a Triangle</vt:lpstr>
      <vt:lpstr>The arguments Object</vt:lpstr>
      <vt:lpstr>Arguments Object</vt:lpstr>
      <vt:lpstr>The arguments Object</vt:lpstr>
      <vt:lpstr>Returning Values</vt:lpstr>
      <vt:lpstr>Defining Functions That Return a Value</vt:lpstr>
      <vt:lpstr>The return Statement</vt:lpstr>
      <vt:lpstr>Default return values</vt:lpstr>
      <vt:lpstr>Return a Value from a Function</vt:lpstr>
      <vt:lpstr>Average Students Age – Example</vt:lpstr>
      <vt:lpstr>Average Students Age</vt:lpstr>
      <vt:lpstr>Function Scope</vt:lpstr>
      <vt:lpstr>Function Scope</vt:lpstr>
      <vt:lpstr>Local Scope</vt:lpstr>
      <vt:lpstr>Global Scope</vt:lpstr>
      <vt:lpstr>Hiding Variables through IIFE </vt:lpstr>
      <vt:lpstr>Functions in JS can be Nested</vt:lpstr>
      <vt:lpstr>Nested Functions</vt:lpstr>
      <vt:lpstr>Function Overloading</vt:lpstr>
      <vt:lpstr>Function Overloading</vt:lpstr>
      <vt:lpstr>Different Number of Parameters</vt:lpstr>
      <vt:lpstr>Different Types of Parameters</vt:lpstr>
      <vt:lpstr>Default Parameters</vt:lpstr>
      <vt:lpstr>Function Overloading</vt:lpstr>
      <vt:lpstr>Function Context</vt:lpstr>
      <vt:lpstr>Function Context</vt:lpstr>
      <vt:lpstr>Invoking the function as function</vt:lpstr>
      <vt:lpstr>Invoking the function as constructor</vt:lpstr>
      <vt:lpstr>Invoking the function as method</vt:lpstr>
      <vt:lpstr>Invoking the function as callback</vt:lpstr>
      <vt:lpstr>Function Context</vt:lpstr>
      <vt:lpstr>Summary</vt:lpstr>
      <vt:lpstr>JavaScript – Functions and Objects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Loops</dc:title>
  <dc:subject>Software Development Course</dc:subject>
  <dc:creator/>
  <cp:keywords>JavaScript, JS,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2015-12-16T22:09:25Z</dcterms:modified>
  <cp:category>JavaScript, JS, 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